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1.xml" ContentType="application/vnd.openxmlformats-officedocument.presentationml.notesSlide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notesMasterIdLst>
    <p:notesMasterId r:id="rId14"/>
  </p:notesMasterIdLst>
  <p:sldIdLst>
    <p:sldId id="256" r:id="rId2"/>
    <p:sldId id="263" r:id="rId3"/>
    <p:sldId id="262" r:id="rId4"/>
    <p:sldId id="257" r:id="rId5"/>
    <p:sldId id="258" r:id="rId6"/>
    <p:sldId id="259" r:id="rId7"/>
    <p:sldId id="260" r:id="rId8"/>
    <p:sldId id="261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136" y="8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Männer</c:v>
                </c:pt>
              </c:strCache>
            </c:strRef>
          </c:tx>
          <c:invertIfNegative val="0"/>
          <c:cat>
            <c:strRef>
              <c:f>Tabelle1!$A$2:$A$5</c:f>
              <c:strCache>
                <c:ptCount val="4"/>
                <c:pt idx="0">
                  <c:v>Untergewicht</c:v>
                </c:pt>
                <c:pt idx="1">
                  <c:v>Normalgewicht</c:v>
                </c:pt>
                <c:pt idx="2">
                  <c:v>Übergewicht</c:v>
                </c:pt>
                <c:pt idx="3">
                  <c:v>Adipositas</c:v>
                </c:pt>
              </c:strCache>
            </c:strRef>
          </c:cat>
          <c:val>
            <c:numRef>
              <c:f>Tabelle1!$B$2:$B$5</c:f>
              <c:numCache>
                <c:formatCode>#,##0.0;#,##0.0;"-"</c:formatCode>
                <c:ptCount val="4"/>
                <c:pt idx="0">
                  <c:v>3.6501804179576434</c:v>
                </c:pt>
                <c:pt idx="1">
                  <c:v>71.299009295031183</c:v>
                </c:pt>
                <c:pt idx="2">
                  <c:v>20.643894477807955</c:v>
                </c:pt>
                <c:pt idx="3">
                  <c:v>4.4069158092032286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Frauen</c:v>
                </c:pt>
              </c:strCache>
            </c:strRef>
          </c:tx>
          <c:invertIfNegative val="0"/>
          <c:cat>
            <c:strRef>
              <c:f>Tabelle1!$A$2:$A$5</c:f>
              <c:strCache>
                <c:ptCount val="4"/>
                <c:pt idx="0">
                  <c:v>Untergewicht</c:v>
                </c:pt>
                <c:pt idx="1">
                  <c:v>Normalgewicht</c:v>
                </c:pt>
                <c:pt idx="2">
                  <c:v>Übergewicht</c:v>
                </c:pt>
                <c:pt idx="3">
                  <c:v>Adipositas</c:v>
                </c:pt>
              </c:strCache>
            </c:strRef>
          </c:cat>
          <c:val>
            <c:numRef>
              <c:f>Tabelle1!$C$2:$C$5</c:f>
              <c:numCache>
                <c:formatCode>#,##0.0;#,##0.0;"-"</c:formatCode>
                <c:ptCount val="4"/>
                <c:pt idx="0">
                  <c:v>10.156270525613337</c:v>
                </c:pt>
                <c:pt idx="1">
                  <c:v>72.489766750214116</c:v>
                </c:pt>
                <c:pt idx="2">
                  <c:v>12.654549658191064</c:v>
                </c:pt>
                <c:pt idx="3">
                  <c:v>4.6995444299068367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0493536"/>
        <c:axId val="650493928"/>
      </c:barChart>
      <c:catAx>
        <c:axId val="6504935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400">
                <a:solidFill>
                  <a:srgbClr val="0070C0"/>
                </a:solidFill>
              </a:defRPr>
            </a:pPr>
            <a:endParaRPr lang="de-DE"/>
          </a:p>
        </c:txPr>
        <c:crossAx val="650493928"/>
        <c:crosses val="autoZero"/>
        <c:auto val="1"/>
        <c:lblAlgn val="ctr"/>
        <c:lblOffset val="100"/>
        <c:noMultiLvlLbl val="0"/>
      </c:catAx>
      <c:valAx>
        <c:axId val="650493928"/>
        <c:scaling>
          <c:orientation val="minMax"/>
        </c:scaling>
        <c:delete val="0"/>
        <c:axPos val="l"/>
        <c:majorGridlines/>
        <c:numFmt formatCode="#,##0.0;#,##0.0;&quot;-&quot;" sourceLinked="1"/>
        <c:majorTickMark val="out"/>
        <c:minorTickMark val="none"/>
        <c:tickLblPos val="nextTo"/>
        <c:crossAx val="65049353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Männer</c:v>
                </c:pt>
              </c:strCache>
            </c:strRef>
          </c:tx>
          <c:invertIfNegative val="0"/>
          <c:cat>
            <c:strRef>
              <c:f>Tabelle1!$A$2:$A$5</c:f>
              <c:strCache>
                <c:ptCount val="4"/>
                <c:pt idx="0">
                  <c:v>Untergewicht</c:v>
                </c:pt>
                <c:pt idx="1">
                  <c:v>Normalgewicht</c:v>
                </c:pt>
                <c:pt idx="2">
                  <c:v>Übergewicht</c:v>
                </c:pt>
                <c:pt idx="3">
                  <c:v>Adipositas</c:v>
                </c:pt>
              </c:strCache>
            </c:strRef>
          </c:cat>
          <c:val>
            <c:numRef>
              <c:f>Tabelle1!$B$2:$B$5</c:f>
              <c:numCache>
                <c:formatCode>#,##0.0;#,##0.0;"-"</c:formatCode>
                <c:ptCount val="4"/>
                <c:pt idx="0">
                  <c:v>0.51701975043854353</c:v>
                </c:pt>
                <c:pt idx="1">
                  <c:v>44.613143218326194</c:v>
                </c:pt>
                <c:pt idx="2">
                  <c:v>44.033728030972483</c:v>
                </c:pt>
                <c:pt idx="3">
                  <c:v>10.836007544267789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Frauen</c:v>
                </c:pt>
              </c:strCache>
            </c:strRef>
          </c:tx>
          <c:invertIfNegative val="0"/>
          <c:cat>
            <c:strRef>
              <c:f>Tabelle1!$A$2:$A$5</c:f>
              <c:strCache>
                <c:ptCount val="4"/>
                <c:pt idx="0">
                  <c:v>Untergewicht</c:v>
                </c:pt>
                <c:pt idx="1">
                  <c:v>Normalgewicht</c:v>
                </c:pt>
                <c:pt idx="2">
                  <c:v>Übergewicht</c:v>
                </c:pt>
                <c:pt idx="3">
                  <c:v>Adipositas</c:v>
                </c:pt>
              </c:strCache>
            </c:strRef>
          </c:cat>
          <c:val>
            <c:numRef>
              <c:f>Tabelle1!$C$2:$C$5</c:f>
              <c:numCache>
                <c:formatCode>#,##0.0;#,##0.0;"-"</c:formatCode>
                <c:ptCount val="4"/>
                <c:pt idx="0">
                  <c:v>3.1435102222203937</c:v>
                </c:pt>
                <c:pt idx="1">
                  <c:v>64.034181738878175</c:v>
                </c:pt>
                <c:pt idx="2">
                  <c:v>23.431793913782357</c:v>
                </c:pt>
                <c:pt idx="3">
                  <c:v>9.3906169954058143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1871088"/>
        <c:axId val="651871480"/>
      </c:barChart>
      <c:catAx>
        <c:axId val="65187108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651871480"/>
        <c:crosses val="autoZero"/>
        <c:auto val="1"/>
        <c:lblAlgn val="ctr"/>
        <c:lblOffset val="100"/>
        <c:noMultiLvlLbl val="0"/>
      </c:catAx>
      <c:valAx>
        <c:axId val="651871480"/>
        <c:scaling>
          <c:orientation val="minMax"/>
        </c:scaling>
        <c:delete val="0"/>
        <c:axPos val="b"/>
        <c:majorGridlines/>
        <c:numFmt formatCode="#,##0.0;#,##0.0;&quot;-&quot;" sourceLinked="1"/>
        <c:majorTickMark val="out"/>
        <c:minorTickMark val="none"/>
        <c:tickLblPos val="nextTo"/>
        <c:crossAx val="65187108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Männer</c:v>
                </c:pt>
              </c:strCache>
            </c:strRef>
          </c:tx>
          <c:invertIfNegative val="0"/>
          <c:cat>
            <c:strRef>
              <c:f>Tabelle1!$A$2:$A$5</c:f>
              <c:strCache>
                <c:ptCount val="4"/>
                <c:pt idx="0">
                  <c:v>Untergewicht</c:v>
                </c:pt>
                <c:pt idx="1">
                  <c:v>Normalgewicht</c:v>
                </c:pt>
                <c:pt idx="2">
                  <c:v>Übergewicht</c:v>
                </c:pt>
                <c:pt idx="3">
                  <c:v>Adipositas</c:v>
                </c:pt>
              </c:strCache>
            </c:strRef>
          </c:cat>
          <c:val>
            <c:numRef>
              <c:f>Tabelle1!$B$2:$B$5</c:f>
              <c:numCache>
                <c:formatCode>#,##0.0;#,##0.0;"-"</c:formatCode>
                <c:ptCount val="4"/>
                <c:pt idx="0">
                  <c:v>3.6501804179576434</c:v>
                </c:pt>
                <c:pt idx="1">
                  <c:v>71.299009295031183</c:v>
                </c:pt>
                <c:pt idx="2">
                  <c:v>20.643894477807955</c:v>
                </c:pt>
                <c:pt idx="3">
                  <c:v>4.4069158092032286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Frauen</c:v>
                </c:pt>
              </c:strCache>
            </c:strRef>
          </c:tx>
          <c:invertIfNegative val="0"/>
          <c:cat>
            <c:strRef>
              <c:f>Tabelle1!$A$2:$A$5</c:f>
              <c:strCache>
                <c:ptCount val="4"/>
                <c:pt idx="0">
                  <c:v>Untergewicht</c:v>
                </c:pt>
                <c:pt idx="1">
                  <c:v>Normalgewicht</c:v>
                </c:pt>
                <c:pt idx="2">
                  <c:v>Übergewicht</c:v>
                </c:pt>
                <c:pt idx="3">
                  <c:v>Adipositas</c:v>
                </c:pt>
              </c:strCache>
            </c:strRef>
          </c:cat>
          <c:val>
            <c:numRef>
              <c:f>Tabelle1!$C$2:$C$5</c:f>
              <c:numCache>
                <c:formatCode>#,##0.0;#,##0.0;"-"</c:formatCode>
                <c:ptCount val="4"/>
                <c:pt idx="0">
                  <c:v>10.156270525613337</c:v>
                </c:pt>
                <c:pt idx="1">
                  <c:v>72.489766750214116</c:v>
                </c:pt>
                <c:pt idx="2">
                  <c:v>12.654549658191064</c:v>
                </c:pt>
                <c:pt idx="3">
                  <c:v>4.6995444299068367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1872264"/>
        <c:axId val="651872656"/>
      </c:barChart>
      <c:catAx>
        <c:axId val="6518722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51872656"/>
        <c:crosses val="autoZero"/>
        <c:auto val="1"/>
        <c:lblAlgn val="ctr"/>
        <c:lblOffset val="100"/>
        <c:noMultiLvlLbl val="0"/>
      </c:catAx>
      <c:valAx>
        <c:axId val="651872656"/>
        <c:scaling>
          <c:orientation val="minMax"/>
        </c:scaling>
        <c:delete val="0"/>
        <c:axPos val="l"/>
        <c:majorGridlines/>
        <c:numFmt formatCode="#,##0.0;#,##0.0;&quot;-&quot;" sourceLinked="1"/>
        <c:majorTickMark val="out"/>
        <c:minorTickMark val="none"/>
        <c:tickLblPos val="nextTo"/>
        <c:crossAx val="65187226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Männer</c:v>
                </c:pt>
              </c:strCache>
            </c:strRef>
          </c:tx>
          <c:invertIfNegative val="0"/>
          <c:cat>
            <c:strRef>
              <c:f>Tabelle1!$A$2:$A$5</c:f>
              <c:strCache>
                <c:ptCount val="4"/>
                <c:pt idx="0">
                  <c:v>Untergewicht</c:v>
                </c:pt>
                <c:pt idx="1">
                  <c:v>Normalgewicht</c:v>
                </c:pt>
                <c:pt idx="2">
                  <c:v>Übergewicht</c:v>
                </c:pt>
                <c:pt idx="3">
                  <c:v>Adipositas</c:v>
                </c:pt>
              </c:strCache>
            </c:strRef>
          </c:cat>
          <c:val>
            <c:numRef>
              <c:f>Tabelle1!$B$2:$B$5</c:f>
              <c:numCache>
                <c:formatCode>#,##0.0;#,##0.0;"-"</c:formatCode>
                <c:ptCount val="4"/>
                <c:pt idx="0">
                  <c:v>0.48148411686252618</c:v>
                </c:pt>
                <c:pt idx="1">
                  <c:v>28.050509307659048</c:v>
                </c:pt>
                <c:pt idx="2">
                  <c:v>52.85524277636987</c:v>
                </c:pt>
                <c:pt idx="3">
                  <c:v>18.612763799108553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Frauen</c:v>
                </c:pt>
              </c:strCache>
            </c:strRef>
          </c:tx>
          <c:invertIfNegative val="0"/>
          <c:cat>
            <c:strRef>
              <c:f>Tabelle1!$A$2:$A$5</c:f>
              <c:strCache>
                <c:ptCount val="4"/>
                <c:pt idx="0">
                  <c:v>Untergewicht</c:v>
                </c:pt>
                <c:pt idx="1">
                  <c:v>Normalgewicht</c:v>
                </c:pt>
                <c:pt idx="2">
                  <c:v>Übergewicht</c:v>
                </c:pt>
                <c:pt idx="3">
                  <c:v>Adipositas</c:v>
                </c:pt>
              </c:strCache>
            </c:strRef>
          </c:cat>
          <c:val>
            <c:numRef>
              <c:f>Tabelle1!$C$2:$C$5</c:f>
              <c:numCache>
                <c:formatCode>#,##0.0;#,##0.0;"-"</c:formatCode>
                <c:ptCount val="4"/>
                <c:pt idx="0">
                  <c:v>1.0414364906280322</c:v>
                </c:pt>
                <c:pt idx="1">
                  <c:v>36.771482830068429</c:v>
                </c:pt>
                <c:pt idx="2">
                  <c:v>41.266600696212457</c:v>
                </c:pt>
                <c:pt idx="3">
                  <c:v>20.920479983091063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1145688"/>
        <c:axId val="651146080"/>
      </c:barChart>
      <c:catAx>
        <c:axId val="6511456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51146080"/>
        <c:crosses val="autoZero"/>
        <c:auto val="1"/>
        <c:lblAlgn val="ctr"/>
        <c:lblOffset val="100"/>
        <c:noMultiLvlLbl val="0"/>
      </c:catAx>
      <c:valAx>
        <c:axId val="651146080"/>
        <c:scaling>
          <c:orientation val="minMax"/>
        </c:scaling>
        <c:delete val="0"/>
        <c:axPos val="l"/>
        <c:majorGridlines/>
        <c:numFmt formatCode="#,##0.0;#,##0.0;&quot;-&quot;" sourceLinked="1"/>
        <c:majorTickMark val="out"/>
        <c:minorTickMark val="none"/>
        <c:tickLblPos val="nextTo"/>
        <c:crossAx val="65114568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Männer</c:v>
                </c:pt>
              </c:strCache>
            </c:strRef>
          </c:tx>
          <c:invertIfNegative val="0"/>
          <c:cat>
            <c:strRef>
              <c:f>Tabelle1!$A$2:$A$5</c:f>
              <c:strCache>
                <c:ptCount val="4"/>
                <c:pt idx="0">
                  <c:v>Untergewicht</c:v>
                </c:pt>
                <c:pt idx="1">
                  <c:v>Normalgewicht</c:v>
                </c:pt>
                <c:pt idx="2">
                  <c:v>Übergewicht</c:v>
                </c:pt>
                <c:pt idx="3">
                  <c:v>Adipositas</c:v>
                </c:pt>
              </c:strCache>
            </c:strRef>
          </c:cat>
          <c:val>
            <c:numRef>
              <c:f>Tabelle1!$B$2:$B$5</c:f>
              <c:numCache>
                <c:formatCode>#,##0.0;#,##0.0;"-"</c:formatCode>
                <c:ptCount val="4"/>
                <c:pt idx="0">
                  <c:v>2.4495300294069891</c:v>
                </c:pt>
                <c:pt idx="1">
                  <c:v>37.926446445001709</c:v>
                </c:pt>
                <c:pt idx="2">
                  <c:v>51.525825831243566</c:v>
                </c:pt>
                <c:pt idx="3">
                  <c:v>8.0986487217882335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Frauen</c:v>
                </c:pt>
              </c:strCache>
            </c:strRef>
          </c:tx>
          <c:invertIfNegative val="0"/>
          <c:cat>
            <c:strRef>
              <c:f>Tabelle1!$A$2:$A$5</c:f>
              <c:strCache>
                <c:ptCount val="4"/>
                <c:pt idx="0">
                  <c:v>Untergewicht</c:v>
                </c:pt>
                <c:pt idx="1">
                  <c:v>Normalgewicht</c:v>
                </c:pt>
                <c:pt idx="2">
                  <c:v>Übergewicht</c:v>
                </c:pt>
                <c:pt idx="3">
                  <c:v>Adipositas</c:v>
                </c:pt>
              </c:strCache>
            </c:strRef>
          </c:cat>
          <c:val>
            <c:numRef>
              <c:f>Tabelle1!$C$2:$C$5</c:f>
              <c:numCache>
                <c:formatCode>#,##0.0;#,##0.0;"-"</c:formatCode>
                <c:ptCount val="4"/>
                <c:pt idx="0">
                  <c:v>1.6476490491191227</c:v>
                </c:pt>
                <c:pt idx="1">
                  <c:v>42.706335316765838</c:v>
                </c:pt>
                <c:pt idx="2">
                  <c:v>40.668766771671919</c:v>
                </c:pt>
                <c:pt idx="3">
                  <c:v>14.977248862443121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1146864"/>
        <c:axId val="651328520"/>
      </c:barChart>
      <c:catAx>
        <c:axId val="6511468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51328520"/>
        <c:crosses val="autoZero"/>
        <c:auto val="1"/>
        <c:lblAlgn val="ctr"/>
        <c:lblOffset val="100"/>
        <c:noMultiLvlLbl val="0"/>
      </c:catAx>
      <c:valAx>
        <c:axId val="651328520"/>
        <c:scaling>
          <c:orientation val="minMax"/>
        </c:scaling>
        <c:delete val="0"/>
        <c:axPos val="l"/>
        <c:majorGridlines/>
        <c:numFmt formatCode="#,##0.0;#,##0.0;&quot;-&quot;" sourceLinked="1"/>
        <c:majorTickMark val="out"/>
        <c:minorTickMark val="none"/>
        <c:tickLblPos val="nextTo"/>
        <c:crossAx val="65114686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2008</c:v>
                </c:pt>
              </c:strCache>
            </c:strRef>
          </c:tx>
          <c:invertIfNegative val="0"/>
          <c:cat>
            <c:strRef>
              <c:f>Tabelle1!$A$2:$A$9</c:f>
              <c:strCache>
                <c:ptCount val="8"/>
                <c:pt idx="0">
                  <c:v>Afrika (Subsahara)</c:v>
                </c:pt>
                <c:pt idx="1">
                  <c:v>Nordafrika und Mittlerer Osten</c:v>
                </c:pt>
                <c:pt idx="2">
                  <c:v>Lateinamerika</c:v>
                </c:pt>
                <c:pt idx="3">
                  <c:v>Ostasien</c:v>
                </c:pt>
                <c:pt idx="4">
                  <c:v>Südasien</c:v>
                </c:pt>
                <c:pt idx="5">
                  <c:v>Südostasien</c:v>
                </c:pt>
                <c:pt idx="6">
                  <c:v>Europa</c:v>
                </c:pt>
                <c:pt idx="7">
                  <c:v>Nordamerika (Länder mit höherem Einkommen)</c:v>
                </c:pt>
              </c:strCache>
            </c:strRef>
          </c:cat>
          <c:val>
            <c:numRef>
              <c:f>Tabelle1!$B$2:$B$9</c:f>
              <c:numCache>
                <c:formatCode>General</c:formatCode>
                <c:ptCount val="8"/>
                <c:pt idx="0">
                  <c:v>23</c:v>
                </c:pt>
                <c:pt idx="1">
                  <c:v>58</c:v>
                </c:pt>
                <c:pt idx="2">
                  <c:v>57</c:v>
                </c:pt>
                <c:pt idx="3">
                  <c:v>26</c:v>
                </c:pt>
                <c:pt idx="4">
                  <c:v>12</c:v>
                </c:pt>
                <c:pt idx="5">
                  <c:v>22</c:v>
                </c:pt>
                <c:pt idx="6">
                  <c:v>58</c:v>
                </c:pt>
                <c:pt idx="7">
                  <c:v>70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1980</c:v>
                </c:pt>
              </c:strCache>
            </c:strRef>
          </c:tx>
          <c:invertIfNegative val="0"/>
          <c:cat>
            <c:strRef>
              <c:f>Tabelle1!$A$2:$A$9</c:f>
              <c:strCache>
                <c:ptCount val="8"/>
                <c:pt idx="0">
                  <c:v>Afrika (Subsahara)</c:v>
                </c:pt>
                <c:pt idx="1">
                  <c:v>Nordafrika und Mittlerer Osten</c:v>
                </c:pt>
                <c:pt idx="2">
                  <c:v>Lateinamerika</c:v>
                </c:pt>
                <c:pt idx="3">
                  <c:v>Ostasien</c:v>
                </c:pt>
                <c:pt idx="4">
                  <c:v>Südasien</c:v>
                </c:pt>
                <c:pt idx="5">
                  <c:v>Südostasien</c:v>
                </c:pt>
                <c:pt idx="6">
                  <c:v>Europa</c:v>
                </c:pt>
                <c:pt idx="7">
                  <c:v>Nordamerika (Länder mit höherem Einkommen)</c:v>
                </c:pt>
              </c:strCache>
            </c:strRef>
          </c:cat>
          <c:val>
            <c:numRef>
              <c:f>Tabelle1!$C$2:$C$9</c:f>
              <c:numCache>
                <c:formatCode>General</c:formatCode>
                <c:ptCount val="8"/>
                <c:pt idx="0">
                  <c:v>12</c:v>
                </c:pt>
                <c:pt idx="1">
                  <c:v>34</c:v>
                </c:pt>
                <c:pt idx="2">
                  <c:v>30</c:v>
                </c:pt>
                <c:pt idx="3">
                  <c:v>14</c:v>
                </c:pt>
                <c:pt idx="4">
                  <c:v>9</c:v>
                </c:pt>
                <c:pt idx="5">
                  <c:v>7</c:v>
                </c:pt>
                <c:pt idx="6">
                  <c:v>47</c:v>
                </c:pt>
                <c:pt idx="7">
                  <c:v>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1329304"/>
        <c:axId val="651329696"/>
      </c:barChart>
      <c:catAx>
        <c:axId val="65132930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651329696"/>
        <c:crosses val="autoZero"/>
        <c:auto val="1"/>
        <c:lblAlgn val="ctr"/>
        <c:lblOffset val="100"/>
        <c:noMultiLvlLbl val="0"/>
      </c:catAx>
      <c:valAx>
        <c:axId val="651329696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de-AT" dirty="0" smtClean="0"/>
                  <a:t>In %</a:t>
                </a:r>
                <a:endParaRPr lang="de-AT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65132930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6FAFA5-B46A-40E0-ADDF-C06A211B2EC5}" type="datetimeFigureOut">
              <a:rPr lang="de-AT" smtClean="0"/>
              <a:t>01.08.2015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795EB-90FA-4116-B756-2DF65BDA357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26124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1795EB-90FA-4116-B756-2DF65BDA3575}" type="slidenum">
              <a:rPr lang="de-AT" smtClean="0"/>
              <a:t>10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47512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9FE98-1739-46C0-A223-5FD80D5E0C28}" type="datetimeFigureOut">
              <a:rPr lang="de-AT" smtClean="0"/>
              <a:t>01.08.2015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B82E-3B20-48ED-B8EB-C5C733B51B1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24232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9FE98-1739-46C0-A223-5FD80D5E0C28}" type="datetimeFigureOut">
              <a:rPr lang="de-AT" smtClean="0"/>
              <a:t>01.08.2015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B82E-3B20-48ED-B8EB-C5C733B51B1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08599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9FE98-1739-46C0-A223-5FD80D5E0C28}" type="datetimeFigureOut">
              <a:rPr lang="de-AT" smtClean="0"/>
              <a:t>01.08.2015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B82E-3B20-48ED-B8EB-C5C733B51B1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8863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9FE98-1739-46C0-A223-5FD80D5E0C28}" type="datetimeFigureOut">
              <a:rPr lang="de-AT" smtClean="0"/>
              <a:t>01.08.2015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B82E-3B20-48ED-B8EB-C5C733B51B1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41580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9FE98-1739-46C0-A223-5FD80D5E0C28}" type="datetimeFigureOut">
              <a:rPr lang="de-AT" smtClean="0"/>
              <a:t>01.08.2015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B82E-3B20-48ED-B8EB-C5C733B51B1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72637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9FE98-1739-46C0-A223-5FD80D5E0C28}" type="datetimeFigureOut">
              <a:rPr lang="de-AT" smtClean="0"/>
              <a:t>01.08.2015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B82E-3B20-48ED-B8EB-C5C733B51B1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70448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9FE98-1739-46C0-A223-5FD80D5E0C28}" type="datetimeFigureOut">
              <a:rPr lang="de-AT" smtClean="0"/>
              <a:t>01.08.2015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B82E-3B20-48ED-B8EB-C5C733B51B1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13154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9FE98-1739-46C0-A223-5FD80D5E0C28}" type="datetimeFigureOut">
              <a:rPr lang="de-AT" smtClean="0"/>
              <a:t>01.08.2015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B82E-3B20-48ED-B8EB-C5C733B51B1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36009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9FE98-1739-46C0-A223-5FD80D5E0C28}" type="datetimeFigureOut">
              <a:rPr lang="de-AT" smtClean="0"/>
              <a:t>01.08.2015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B82E-3B20-48ED-B8EB-C5C733B51B1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17971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9FE98-1739-46C0-A223-5FD80D5E0C28}" type="datetimeFigureOut">
              <a:rPr lang="de-AT" smtClean="0"/>
              <a:t>01.08.2015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B82E-3B20-48ED-B8EB-C5C733B51B1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99335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9FE98-1739-46C0-A223-5FD80D5E0C28}" type="datetimeFigureOut">
              <a:rPr lang="de-AT" smtClean="0"/>
              <a:t>01.08.2015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B82E-3B20-48ED-B8EB-C5C733B51B1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79273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9FE98-1739-46C0-A223-5FD80D5E0C28}" type="datetimeFigureOut">
              <a:rPr lang="de-AT" smtClean="0"/>
              <a:t>01.08.2015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0B82E-3B20-48ED-B8EB-C5C733B51B1C}" type="slidenum">
              <a:rPr lang="de-AT" smtClean="0"/>
              <a:t>‹Nr.›</a:t>
            </a:fld>
            <a:endParaRPr lang="de-AT"/>
          </a:p>
        </p:txBody>
      </p:sp>
      <p:pic>
        <p:nvPicPr>
          <p:cNvPr id="7" name="Picture 2" descr="https://openclipart.org/image/300px/svg_to_png/209539/food-cheese-stinky.p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343018"/>
            <a:ext cx="148590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8494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none" strike="noStrike" dirty="0" smtClean="0">
                <a:effectLst/>
              </a:rPr>
              <a:t>Body-Mass-Index (BMI)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u="none" strike="noStrike" dirty="0" smtClean="0">
                <a:effectLst/>
              </a:rPr>
              <a:t>nach</a:t>
            </a:r>
            <a:r>
              <a:rPr lang="en-US" u="none" strike="noStrike" dirty="0" smtClean="0">
                <a:effectLst/>
              </a:rPr>
              <a:t> </a:t>
            </a:r>
            <a:r>
              <a:rPr lang="en-US" u="none" strike="noStrike" dirty="0" smtClean="0">
                <a:effectLst/>
              </a:rPr>
              <a:t>WHO-Definition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69092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Übergewicht Erwachsene </a:t>
            </a:r>
            <a:r>
              <a:rPr lang="de-AT" dirty="0"/>
              <a:t>g</a:t>
            </a:r>
            <a:r>
              <a:rPr lang="de-AT" dirty="0" smtClean="0"/>
              <a:t>lobal</a:t>
            </a:r>
            <a:br>
              <a:rPr lang="de-AT" dirty="0" smtClean="0"/>
            </a:br>
            <a:r>
              <a:rPr lang="de-AT" sz="2700" dirty="0" smtClean="0"/>
              <a:t>BMI &gt; 25</a:t>
            </a:r>
            <a:endParaRPr lang="de-AT" sz="2700" dirty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1172537"/>
              </p:ext>
            </p:extLst>
          </p:nvPr>
        </p:nvGraphicFramePr>
        <p:xfrm>
          <a:off x="457200" y="1600200"/>
          <a:ext cx="8229600" cy="44930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smtClean="0"/>
              <a:t>Quelle: </a:t>
            </a:r>
            <a:r>
              <a:rPr lang="de-AT" dirty="0" err="1" smtClean="0"/>
              <a:t>Overeas</a:t>
            </a:r>
            <a:r>
              <a:rPr lang="de-AT" dirty="0" smtClean="0"/>
              <a:t> Development Institute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28683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/>
          </a:bodyPr>
          <a:lstStyle/>
          <a:p>
            <a:r>
              <a:rPr lang="en-US" b="1" dirty="0"/>
              <a:t>Where are you on the global fat scale</a:t>
            </a:r>
            <a:r>
              <a:rPr lang="en-US" b="1" dirty="0" smtClean="0"/>
              <a:t>?</a:t>
            </a:r>
            <a:endParaRPr lang="de-AT" dirty="0"/>
          </a:p>
        </p:txBody>
      </p:sp>
      <p:sp>
        <p:nvSpPr>
          <p:cNvPr id="3" name="Textfeld 2"/>
          <p:cNvSpPr txBox="1"/>
          <p:nvPr/>
        </p:nvSpPr>
        <p:spPr>
          <a:xfrm>
            <a:off x="1802074" y="4549770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Calcuator</a:t>
            </a:r>
            <a:r>
              <a:rPr lang="en-US" b="1" dirty="0" smtClean="0"/>
              <a:t>: http</a:t>
            </a:r>
            <a:r>
              <a:rPr lang="en-US" b="1" dirty="0"/>
              <a:t>://www.bbc.co.uk/news/health-18770328</a:t>
            </a:r>
          </a:p>
        </p:txBody>
      </p:sp>
      <p:pic>
        <p:nvPicPr>
          <p:cNvPr id="1026" name="Picture 2" descr="C:\Users\Christian\AppData\Local\Microsoft\Windows\Temporary Internet Files\Content.IE5\XA5861GN\MC900037073[1]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456" y="2420888"/>
            <a:ext cx="1847088" cy="1536192"/>
          </a:xfrm>
          <a:prstGeom prst="rect">
            <a:avLst/>
          </a:prstGeom>
          <a:solidFill>
            <a:schemeClr val="accent5"/>
          </a:solidFill>
          <a:extLst/>
        </p:spPr>
      </p:pic>
    </p:spTree>
    <p:extLst>
      <p:ext uri="{BB962C8B-B14F-4D97-AF65-F5344CB8AC3E}">
        <p14:creationId xmlns:p14="http://schemas.microsoft.com/office/powerpoint/2010/main" val="211568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Danke für die Aufmerksamkeit!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056049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Berechnung des BMI</a:t>
            </a:r>
            <a:endParaRPr lang="de-A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/>
              <p:cNvSpPr txBox="1"/>
              <p:nvPr/>
            </p:nvSpPr>
            <p:spPr>
              <a:xfrm>
                <a:off x="2699792" y="3645024"/>
                <a:ext cx="1841919" cy="82650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0" i="1" smtClean="0">
                          <a:latin typeface="Cambria Math" panose="02040503050406030204" pitchFamily="18" charset="0"/>
                        </a:rPr>
                        <m:t>𝐵𝑀𝐼</m:t>
                      </m:r>
                      <m:r>
                        <a:rPr lang="de-AT" sz="28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800" b="0" i="1" smtClean="0">
                              <a:latin typeface="Cambria Math" panose="02040503050406030204" pitchFamily="18" charset="0"/>
                            </a:rPr>
                            <m:t>𝑘𝑔</m:t>
                          </m:r>
                        </m:num>
                        <m:den>
                          <m:r>
                            <a:rPr lang="de-DE" sz="2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de-DE" sz="2800" b="0" i="1" smtClean="0">
                              <a:latin typeface="Cambria Math" panose="02040503050406030204" pitchFamily="18" charset="0"/>
                            </a:rPr>
                            <m:t>²</m:t>
                          </m:r>
                        </m:den>
                      </m:f>
                    </m:oMath>
                  </m:oMathPara>
                </a14:m>
                <a:endParaRPr lang="de-AT" sz="2800" dirty="0"/>
              </a:p>
            </p:txBody>
          </p:sp>
        </mc:Choice>
        <mc:Fallback xmlns="">
          <p:sp>
            <p:nvSpPr>
              <p:cNvPr id="5" name="Textfeld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792" y="3645024"/>
                <a:ext cx="1841919" cy="82650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hteck 2"/>
          <p:cNvSpPr/>
          <p:nvPr/>
        </p:nvSpPr>
        <p:spPr>
          <a:xfrm>
            <a:off x="467544" y="5085184"/>
            <a:ext cx="8047806" cy="10851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3200" dirty="0"/>
          </a:p>
        </p:txBody>
      </p:sp>
    </p:spTree>
    <p:extLst>
      <p:ext uri="{BB962C8B-B14F-4D97-AF65-F5344CB8AC3E}">
        <p14:creationId xmlns:p14="http://schemas.microsoft.com/office/powerpoint/2010/main" val="96459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none" strike="noStrike" dirty="0" smtClean="0">
                <a:effectLst/>
              </a:rPr>
              <a:t>Body-Mass-Index (BMI)</a:t>
            </a:r>
            <a:endParaRPr lang="de-AT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4163164"/>
              </p:ext>
            </p:extLst>
          </p:nvPr>
        </p:nvGraphicFramePr>
        <p:xfrm>
          <a:off x="395536" y="2420888"/>
          <a:ext cx="8229602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8552"/>
                <a:gridCol w="3261050"/>
              </a:tblGrid>
              <a:tr h="504056">
                <a:tc>
                  <a:txBody>
                    <a:bodyPr/>
                    <a:lstStyle/>
                    <a:p>
                      <a:pPr algn="ctr"/>
                      <a:endParaRPr lang="de-AT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3200" dirty="0" smtClean="0"/>
                        <a:t>BMI</a:t>
                      </a:r>
                      <a:endParaRPr lang="de-AT" sz="3200" dirty="0"/>
                    </a:p>
                  </a:txBody>
                  <a:tcPr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de-AT" sz="3200" dirty="0" smtClean="0"/>
                        <a:t>Untergewicht</a:t>
                      </a:r>
                      <a:endParaRPr lang="de-AT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3200" dirty="0" smtClean="0"/>
                        <a:t>&lt; 18,5</a:t>
                      </a:r>
                      <a:endParaRPr lang="de-AT" sz="3200" dirty="0"/>
                    </a:p>
                  </a:txBody>
                  <a:tcPr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de-AT" sz="3200" dirty="0" smtClean="0"/>
                        <a:t>Normalgewicht</a:t>
                      </a:r>
                      <a:endParaRPr lang="de-AT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3200" dirty="0" smtClean="0"/>
                        <a:t>18,5 - &lt; 25,0</a:t>
                      </a:r>
                      <a:endParaRPr lang="de-AT" sz="3200" dirty="0"/>
                    </a:p>
                  </a:txBody>
                  <a:tcPr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de-AT" sz="3200" dirty="0" smtClean="0"/>
                        <a:t>Übergewicht</a:t>
                      </a:r>
                      <a:endParaRPr lang="de-AT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3200" dirty="0" smtClean="0"/>
                        <a:t>25,0 - &lt; 30,0</a:t>
                      </a:r>
                      <a:endParaRPr lang="de-AT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2483768" y="1268760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Klassifizierungstabelle der WHO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6464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Alter: 15 bis unter 30 Jahre</a:t>
            </a:r>
            <a:endParaRPr lang="de-AT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0907162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Statistik Austria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8180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Alter: 30 bis unter 45 Jahre</a:t>
            </a:r>
            <a:endParaRPr lang="de-AT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2806355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Statistik Austria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9296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Alter: 45 bis unter 60 Jahre</a:t>
            </a:r>
            <a:endParaRPr lang="de-AT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4215095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1295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Alter: 60 bis unter 75 Jahre</a:t>
            </a:r>
            <a:endParaRPr lang="de-AT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2553532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Statistik Austria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168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Alter: ab 75</a:t>
            </a:r>
            <a:endParaRPr lang="de-AT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6359305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Statistik Austria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7996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Schulkinder (7 bis 14 Jahre)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Statistik Austria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2219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113</Words>
  <Application>Microsoft Office PowerPoint</Application>
  <PresentationFormat>Bildschirmpräsentation (4:3)</PresentationFormat>
  <Paragraphs>31</Paragraphs>
  <Slides>12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Office Theme</vt:lpstr>
      <vt:lpstr>Body-Mass-Index (BMI)</vt:lpstr>
      <vt:lpstr>Berechnung des BMI</vt:lpstr>
      <vt:lpstr>Body-Mass-Index (BMI)</vt:lpstr>
      <vt:lpstr>Alter: 15 bis unter 30 Jahre</vt:lpstr>
      <vt:lpstr>Alter: 30 bis unter 45 Jahre</vt:lpstr>
      <vt:lpstr>Alter: 45 bis unter 60 Jahre</vt:lpstr>
      <vt:lpstr>Alter: 60 bis unter 75 Jahre</vt:lpstr>
      <vt:lpstr>Alter: ab 75</vt:lpstr>
      <vt:lpstr>Schulkinder (7 bis 14 Jahre)</vt:lpstr>
      <vt:lpstr>Übergewicht Erwachsene global BMI &gt; 25</vt:lpstr>
      <vt:lpstr>Where are you on the global fat scale?</vt:lpstr>
      <vt:lpstr>Danke für die Aufmerksamkeit!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Body-Mass-Index (BMI)</dc:title>
  <dc:creator>EASY4ME</dc:creator>
  <cp:lastModifiedBy>Alois Klotz</cp:lastModifiedBy>
  <cp:revision>39</cp:revision>
  <dcterms:created xsi:type="dcterms:W3CDTF">2013-12-30T15:58:16Z</dcterms:created>
  <dcterms:modified xsi:type="dcterms:W3CDTF">2015-08-01T18:02:26Z</dcterms:modified>
</cp:coreProperties>
</file>